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strument Sans SemiBold"/>
      <p:regular r:id="rId15"/>
      <p:bold r:id="rId16"/>
      <p:italic r:id="rId17"/>
      <p:boldItalic r:id="rId18"/>
    </p:embeddedFont>
    <p:embeddedFont>
      <p:font typeface="Instrument Sans Medium"/>
      <p:regular r:id="rId19"/>
      <p:bold r:id="rId20"/>
      <p:italic r:id="rId21"/>
      <p:boldItalic r:id="rId22"/>
    </p:embeddedFont>
    <p:embeddedFont>
      <p:font typeface="Instrument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InstrumentSansMedium-bold.fntdata"/><Relationship Id="rId22" Type="http://schemas.openxmlformats.org/officeDocument/2006/relationships/font" Target="fonts/InstrumentSansMedium-boldItalic.fntdata"/><Relationship Id="rId21" Type="http://schemas.openxmlformats.org/officeDocument/2006/relationships/font" Target="fonts/InstrumentSansMedium-italic.fntdata"/><Relationship Id="rId24" Type="http://schemas.openxmlformats.org/officeDocument/2006/relationships/font" Target="fonts/InstrumentSans-bold.fntdata"/><Relationship Id="rId23" Type="http://schemas.openxmlformats.org/officeDocument/2006/relationships/font" Target="fonts/InstrumentSans-regular.fntdata"/><Relationship Id="rId26" Type="http://schemas.openxmlformats.org/officeDocument/2006/relationships/font" Target="fonts/InstrumentSans-boldItalic.fntdata"/><Relationship Id="rId25" Type="http://schemas.openxmlformats.org/officeDocument/2006/relationships/font" Target="fonts/Instrumen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nstrumentSans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InstrumentSansSemiBold-italic.fntdata"/><Relationship Id="rId16" Type="http://schemas.openxmlformats.org/officeDocument/2006/relationships/font" Target="fonts/InstrumentSansSemiBold-bold.fntdata"/><Relationship Id="rId19" Type="http://schemas.openxmlformats.org/officeDocument/2006/relationships/font" Target="fonts/InstrumentSansMedium-regular.fntdata"/><Relationship Id="rId18" Type="http://schemas.openxmlformats.org/officeDocument/2006/relationships/font" Target="fonts/InstrumentSans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dad53de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dad53de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dad53de93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dad53de93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dad53de9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dad53de9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dad53de93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dad53de9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1bd6b62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1bd6b62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dad53de9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dad53de9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dad53de9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dad53de9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dad53de9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dad53de9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f856409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f856409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9" name="Google Shape;149;p13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5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63" name="Google Shape;163;p1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70" name="Google Shape;170;p16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6" name="Google Shape;176;p16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8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18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2" name="Google Shape;222;p19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24" name="Google Shape;224;p19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2" name="Google Shape;252;p21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3" name="Google Shape;253;p21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4" name="Google Shape;254;p21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5" name="Google Shape;255;p21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6" name="Google Shape;256;p21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57" name="Google Shape;257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1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9" name="Google Shape;269;p22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0" name="Google Shape;270;p22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4" name="Google Shape;274;p22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6" name="Google Shape;296;p25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8" name="Google Shape;298;p25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2" name="Google Shape;302;p25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03" name="Google Shape;303;p25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6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0" name="Google Shape;310;p26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0" name="Google Shape;320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2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29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29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4" name="Google Shape;344;p29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5" name="Google Shape;345;p29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7" name="Google Shape;347;p29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29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29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0" name="Google Shape;350;p29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1" name="Google Shape;351;p29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9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3" name="Google Shape;353;p29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7" name="Google Shape;3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6" name="Google Shape;36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76" name="Google Shape;37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1" name="Google Shape;391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5" name="Google Shape;395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06" name="Google Shape;406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9" name="Google Shape;409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6" name="Google Shape;416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0" name="Google Shape;440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" name="Google Shape;441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7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7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7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7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7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" name="Google Shape;88;p7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8" name="Google Shape;108;p8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3" name="Google Shape;113;p8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10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telios-c/sig_proc/blob/main/timeserie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PyData London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2132824" y="4434600"/>
            <a:ext cx="12936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June 2025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61" name="Google Shape;461;p51"/>
          <p:cNvSpPr txBox="1"/>
          <p:nvPr>
            <p:ph type="title"/>
          </p:nvPr>
        </p:nvSpPr>
        <p:spPr>
          <a:xfrm>
            <a:off x="291800" y="465200"/>
            <a:ext cx="8852100" cy="5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Basic</a:t>
            </a:r>
            <a:r>
              <a:rPr lang="en" sz="4100"/>
              <a:t> timeseries analysis in Pandas</a:t>
            </a:r>
            <a:endParaRPr sz="4100"/>
          </a:p>
        </p:txBody>
      </p:sp>
      <p:sp>
        <p:nvSpPr>
          <p:cNvPr id="462" name="Google Shape;462;p51"/>
          <p:cNvSpPr txBox="1"/>
          <p:nvPr>
            <p:ph type="title"/>
          </p:nvPr>
        </p:nvSpPr>
        <p:spPr>
          <a:xfrm>
            <a:off x="291800" y="1134725"/>
            <a:ext cx="8852100" cy="3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Stelios Christodoulou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function: highlighting discontinuities, removing “dc components”</a:t>
            </a:r>
            <a:endParaRPr/>
          </a:p>
        </p:txBody>
      </p:sp>
      <p:sp>
        <p:nvSpPr>
          <p:cNvPr id="468" name="Google Shape;468;p52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numerical value for autocorrelation at the particular lag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for randomness and periodicity</a:t>
            </a:r>
            <a:endParaRPr/>
          </a:p>
        </p:txBody>
      </p:sp>
      <p:sp>
        <p:nvSpPr>
          <p:cNvPr id="470" name="Google Shape;470;p52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Focus on a particular lag identified from the autocorrelation plot</a:t>
            </a:r>
            <a:endParaRPr sz="1000"/>
          </a:p>
        </p:txBody>
      </p:sp>
      <p:sp>
        <p:nvSpPr>
          <p:cNvPr id="471" name="Google Shape;471;p52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2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 txBox="1"/>
          <p:nvPr>
            <p:ph type="title"/>
          </p:nvPr>
        </p:nvSpPr>
        <p:spPr>
          <a:xfrm>
            <a:off x="292600" y="474750"/>
            <a:ext cx="7197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timeseries analysis in Pandas</a:t>
            </a:r>
            <a:endParaRPr/>
          </a:p>
        </p:txBody>
      </p:sp>
      <p:sp>
        <p:nvSpPr>
          <p:cNvPr id="476" name="Google Shape;476;p52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2"/>
          <p:cNvSpPr txBox="1"/>
          <p:nvPr>
            <p:ph idx="14" type="subTitle"/>
          </p:nvPr>
        </p:nvSpPr>
        <p:spPr>
          <a:xfrm>
            <a:off x="282950" y="2144525"/>
            <a:ext cx="16017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autocorrelation_plot()</a:t>
            </a:r>
            <a:endParaRPr/>
          </a:p>
        </p:txBody>
      </p:sp>
      <p:sp>
        <p:nvSpPr>
          <p:cNvPr id="479" name="Google Shape;479;p52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lag_plot()</a:t>
            </a:r>
            <a:endParaRPr/>
          </a:p>
        </p:txBody>
      </p:sp>
      <p:sp>
        <p:nvSpPr>
          <p:cNvPr id="480" name="Google Shape;480;p52"/>
          <p:cNvSpPr txBox="1"/>
          <p:nvPr>
            <p:ph idx="16" type="subTitle"/>
          </p:nvPr>
        </p:nvSpPr>
        <p:spPr>
          <a:xfrm>
            <a:off x="4629025" y="2144525"/>
            <a:ext cx="14553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r>
              <a:rPr lang="en"/>
              <a:t>d</a:t>
            </a:r>
            <a:r>
              <a:rPr lang="en"/>
              <a:t>iff()</a:t>
            </a:r>
            <a:endParaRPr/>
          </a:p>
        </p:txBody>
      </p:sp>
      <p:sp>
        <p:nvSpPr>
          <p:cNvPr id="481" name="Google Shape;481;p52"/>
          <p:cNvSpPr txBox="1"/>
          <p:nvPr>
            <p:ph idx="17" type="subTitle"/>
          </p:nvPr>
        </p:nvSpPr>
        <p:spPr>
          <a:xfrm>
            <a:off x="6801875" y="2144525"/>
            <a:ext cx="174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.autocorr()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Not random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Trend dominates over periodicity</a:t>
            </a:r>
            <a:endParaRPr/>
          </a:p>
        </p:txBody>
      </p:sp>
      <p:sp>
        <p:nvSpPr>
          <p:cNvPr id="490" name="Google Shape;490;p53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 Plot</a:t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5" y="962500"/>
            <a:ext cx="4772026" cy="22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25" y="670950"/>
            <a:ext cx="3937550" cy="29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498" name="Google Shape;498;p5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 txBox="1"/>
          <p:nvPr>
            <p:ph idx="4" type="body"/>
          </p:nvPr>
        </p:nvSpPr>
        <p:spPr>
          <a:xfrm>
            <a:off x="5078625" y="4046750"/>
            <a:ext cx="3767400" cy="6234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Not random confirmed</a:t>
            </a:r>
            <a:endParaRPr/>
          </a:p>
        </p:txBody>
      </p:sp>
      <p:sp>
        <p:nvSpPr>
          <p:cNvPr id="501" name="Google Shape;501;p54"/>
          <p:cNvSpPr txBox="1"/>
          <p:nvPr>
            <p:ph type="title"/>
          </p:nvPr>
        </p:nvSpPr>
        <p:spPr>
          <a:xfrm>
            <a:off x="284700" y="474750"/>
            <a:ext cx="4344900" cy="3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 1 and autocorr 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49" y="838200"/>
            <a:ext cx="4832200" cy="421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475" y="3235401"/>
            <a:ext cx="5219375" cy="71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5" title="autocorr.png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50" y="1306343"/>
            <a:ext cx="6272550" cy="2471265"/>
          </a:xfrm>
          <a:prstGeom prst="rect">
            <a:avLst/>
          </a:prstGeom>
        </p:spPr>
      </p:pic>
      <p:sp>
        <p:nvSpPr>
          <p:cNvPr id="509" name="Google Shape;509;p5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Why aren’t the numbers identical?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Which one is correct?</a:t>
            </a:r>
            <a:endParaRPr/>
          </a:p>
        </p:txBody>
      </p:sp>
      <p:sp>
        <p:nvSpPr>
          <p:cNvPr id="512" name="Google Shape;512;p55"/>
          <p:cNvSpPr txBox="1"/>
          <p:nvPr>
            <p:ph type="title"/>
          </p:nvPr>
        </p:nvSpPr>
        <p:spPr>
          <a:xfrm>
            <a:off x="284700" y="474750"/>
            <a:ext cx="48807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computationally minded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518" name="Google Shape;518;p5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6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6"/>
          <p:cNvSpPr txBox="1"/>
          <p:nvPr>
            <p:ph idx="4" type="body"/>
          </p:nvPr>
        </p:nvSpPr>
        <p:spPr>
          <a:xfrm>
            <a:off x="6084175" y="4672975"/>
            <a:ext cx="2706600" cy="3741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Diff makes lag 1 random</a:t>
            </a:r>
            <a:endParaRPr/>
          </a:p>
        </p:txBody>
      </p:sp>
      <p:sp>
        <p:nvSpPr>
          <p:cNvPr id="521" name="Google Shape;521;p56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 and Lag</a:t>
            </a: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" y="1906670"/>
            <a:ext cx="5001374" cy="23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" y="837600"/>
            <a:ext cx="6012025" cy="105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500" y="1576575"/>
            <a:ext cx="3810850" cy="310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" y="4295775"/>
            <a:ext cx="5216876" cy="6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531" name="Google Shape;531;p5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 txBox="1"/>
          <p:nvPr>
            <p:ph idx="4" type="body"/>
          </p:nvPr>
        </p:nvSpPr>
        <p:spPr>
          <a:xfrm>
            <a:off x="5671675" y="3381900"/>
            <a:ext cx="3174300" cy="1288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Periodicity comes to the fore</a:t>
            </a:r>
            <a:endParaRPr/>
          </a:p>
        </p:txBody>
      </p:sp>
      <p:sp>
        <p:nvSpPr>
          <p:cNvPr id="534" name="Google Shape;534;p57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 and Autocorrelation</a:t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76" y="817350"/>
            <a:ext cx="5051076" cy="42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541" name="Google Shape;541;p5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8"/>
          <p:cNvSpPr txBox="1"/>
          <p:nvPr>
            <p:ph idx="4" type="body"/>
          </p:nvPr>
        </p:nvSpPr>
        <p:spPr>
          <a:xfrm>
            <a:off x="359900" y="4120350"/>
            <a:ext cx="2882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Diff and lag 12  quite correlated</a:t>
            </a:r>
            <a:endParaRPr/>
          </a:p>
        </p:txBody>
      </p:sp>
      <p:sp>
        <p:nvSpPr>
          <p:cNvPr id="544" name="Google Shape;544;p58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 for periodicity</a:t>
            </a:r>
            <a:endParaRPr/>
          </a:p>
        </p:txBody>
      </p:sp>
      <p:sp>
        <p:nvSpPr>
          <p:cNvPr id="545" name="Google Shape;545;p58"/>
          <p:cNvSpPr txBox="1"/>
          <p:nvPr>
            <p:ph idx="4" type="body"/>
          </p:nvPr>
        </p:nvSpPr>
        <p:spPr>
          <a:xfrm>
            <a:off x="4750825" y="4197750"/>
            <a:ext cx="2882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Diff and lag 6 weakly correlated</a:t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" y="796300"/>
            <a:ext cx="4114663" cy="38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677" y="300700"/>
            <a:ext cx="4741075" cy="44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</p:spPr>
      </p:sp>
      <p:sp>
        <p:nvSpPr>
          <p:cNvPr id="553" name="Google Shape;553;p5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9"/>
          <p:cNvSpPr txBox="1"/>
          <p:nvPr>
            <p:ph idx="4" type="body"/>
          </p:nvPr>
        </p:nvSpPr>
        <p:spPr>
          <a:xfrm>
            <a:off x="3306850" y="1440150"/>
            <a:ext cx="5538900" cy="32301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Pandas documentation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NIST/SEMATECH e-Handbook of Statistical Methods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Random Processes chapter in Communication Systems (Haykin)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https://github.com/stelios-c/sig_proc</a:t>
            </a:r>
            <a:r>
              <a:rPr lang="en">
                <a:solidFill>
                  <a:srgbClr val="0000FF"/>
                </a:solidFill>
              </a:rPr>
              <a:t>/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under the GPL 3.0 Licence.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from a Linked In post by Kunpeng (KP) Liao.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6" name="Google Shape;556;p59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